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3"/>
  </p:notesMasterIdLst>
  <p:sldIdLst>
    <p:sldId id="260" r:id="rId2"/>
    <p:sldId id="261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3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24" autoAdjust="0"/>
    <p:restoredTop sz="94343" autoAdjust="0"/>
  </p:normalViewPr>
  <p:slideViewPr>
    <p:cSldViewPr snapToGrid="0">
      <p:cViewPr varScale="1">
        <p:scale>
          <a:sx n="71" d="100"/>
          <a:sy n="71" d="100"/>
        </p:scale>
        <p:origin x="5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Sept 19,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</a:t>
            </a:r>
            <a:r>
              <a:rPr lang="en-US" b="1" u="sng" dirty="0" smtClean="0"/>
              <a:t>paper</a:t>
            </a:r>
            <a:r>
              <a:rPr lang="en-US" b="1" dirty="0" smtClean="0"/>
              <a:t>)  </a:t>
            </a:r>
          </a:p>
          <a:p>
            <a:r>
              <a:rPr lang="en-US" b="1" dirty="0" smtClean="0"/>
              <a:t>A polar bear runs at 4 m/s for 3 seconds to the north, loses track of his prey and returns back to the south at 2 m/s for 5 seconds. </a:t>
            </a:r>
          </a:p>
          <a:p>
            <a:r>
              <a:rPr lang="en-US" b="1" dirty="0" smtClean="0"/>
              <a:t>Determine a) the total displacement and b) the total distance for the polar bear after these two motions.</a:t>
            </a: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18903" y="4911634"/>
            <a:ext cx="33571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the vector lesson, you will get your tests back and have some time to review them.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27563"/>
            <a:ext cx="7555396" cy="3923607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You can reverse the process by applying the Pythagorean Theorem and the definition of tangent.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Note that anytime you take the inverse tangent, there are two possible answers. The one your calculator tells you and one 180</a:t>
            </a:r>
            <a:r>
              <a:rPr lang="en-US" b="1" dirty="0" smtClean="0">
                <a:sym typeface="Euclid Symbol" panose="05050102010706020507" pitchFamily="18" charset="2"/>
              </a:rPr>
              <a:t></a:t>
            </a:r>
            <a:r>
              <a:rPr lang="en-US" b="1" dirty="0" smtClean="0">
                <a:sym typeface="Euclid Extra" panose="02050502000505020303" pitchFamily="18" charset="2"/>
              </a:rPr>
              <a:t> opposite that angle.  (from math class)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If A</a:t>
            </a:r>
            <a:r>
              <a:rPr lang="en-US" b="1" baseline="-25000" dirty="0" smtClean="0">
                <a:sym typeface="Euclid Extra" panose="02050502000505020303" pitchFamily="18" charset="2"/>
              </a:rPr>
              <a:t>x</a:t>
            </a:r>
            <a:r>
              <a:rPr lang="en-US" b="1" dirty="0" smtClean="0">
                <a:sym typeface="Euclid Extra" panose="02050502000505020303" pitchFamily="18" charset="2"/>
              </a:rPr>
              <a:t> is negative, use the +180</a:t>
            </a:r>
            <a:r>
              <a:rPr lang="en-US" b="1" dirty="0" smtClean="0">
                <a:sym typeface="Euclid Symbol" panose="05050102010706020507" pitchFamily="18" charset="2"/>
              </a:rPr>
              <a:t> version. (The sign of A</a:t>
            </a:r>
            <a:r>
              <a:rPr lang="en-US" b="1" baseline="-25000" dirty="0" smtClean="0">
                <a:sym typeface="Euclid Symbol" panose="05050102010706020507" pitchFamily="18" charset="2"/>
              </a:rPr>
              <a:t>y</a:t>
            </a:r>
            <a:r>
              <a:rPr lang="en-US" b="1" dirty="0" smtClean="0">
                <a:sym typeface="Euclid Symbol" panose="05050102010706020507" pitchFamily="18" charset="2"/>
              </a:rPr>
              <a:t> is irrelevant.)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351" y="2603500"/>
            <a:ext cx="2705794" cy="2341101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284752"/>
              </p:ext>
            </p:extLst>
          </p:nvPr>
        </p:nvGraphicFramePr>
        <p:xfrm>
          <a:off x="3142819" y="3321180"/>
          <a:ext cx="2067602" cy="668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4" imgW="964781" imgH="317362" progId="Equation.DSMT4">
                  <p:embed/>
                </p:oleObj>
              </mc:Choice>
              <mc:Fallback>
                <p:oleObj name="Equation" r:id="rId4" imgW="964781" imgH="31736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2819" y="3321180"/>
                        <a:ext cx="2067602" cy="6689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73663"/>
              </p:ext>
            </p:extLst>
          </p:nvPr>
        </p:nvGraphicFramePr>
        <p:xfrm>
          <a:off x="3315862" y="3834404"/>
          <a:ext cx="1616791" cy="954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6" imgW="787400" imgH="457200" progId="Equation.DSMT4">
                  <p:embed/>
                </p:oleObj>
              </mc:Choice>
              <mc:Fallback>
                <p:oleObj name="Equation" r:id="rId6" imgW="7874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862" y="3834404"/>
                        <a:ext cx="1616791" cy="954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771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2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are the components of 65 m/s at 120</a:t>
            </a:r>
            <a:r>
              <a:rPr lang="en-US" b="1" baseline="30000" dirty="0" smtClean="0"/>
              <a:t>o </a:t>
            </a:r>
            <a:r>
              <a:rPr lang="en-US" b="1" dirty="0" smtClean="0">
                <a:sym typeface="Euclid Extra" panose="02050502000505020303" pitchFamily="18" charset="2"/>
              </a:rPr>
              <a:t>?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IB 1.3 Vectors and Scalars Worksheet p1-2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Adding Vectors Analytically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IB 1.3 Vectors</a:t>
            </a:r>
          </a:p>
          <a:p>
            <a:pPr lvl="1"/>
            <a:r>
              <a:rPr lang="en-US" b="1" dirty="0" smtClean="0"/>
              <a:t>Vectors in 2D with graphs and with trigonometry</a:t>
            </a:r>
          </a:p>
          <a:p>
            <a:r>
              <a:rPr lang="en-US" b="1" dirty="0"/>
              <a:t>Agenda for IB </a:t>
            </a:r>
            <a:r>
              <a:rPr lang="en-US" b="1" dirty="0" smtClean="0"/>
              <a:t>1.3 Vectors</a:t>
            </a:r>
            <a:endParaRPr lang="en-US" b="1" dirty="0"/>
          </a:p>
          <a:p>
            <a:pPr lvl="1"/>
            <a:r>
              <a:rPr lang="en-US" b="1" dirty="0" smtClean="0"/>
              <a:t>Representing 2D vectors</a:t>
            </a:r>
          </a:p>
          <a:p>
            <a:pPr lvl="1"/>
            <a:r>
              <a:rPr lang="en-US" b="1" dirty="0" smtClean="0"/>
              <a:t>Vector algebra</a:t>
            </a:r>
          </a:p>
          <a:p>
            <a:pPr lvl="1"/>
            <a:r>
              <a:rPr lang="en-US" b="1" dirty="0" smtClean="0"/>
              <a:t>Adding vectors graphically</a:t>
            </a:r>
          </a:p>
          <a:p>
            <a:pPr lvl="1"/>
            <a:r>
              <a:rPr lang="en-US" b="1" dirty="0" smtClean="0"/>
              <a:t>Components of vectors</a:t>
            </a:r>
          </a:p>
          <a:p>
            <a:r>
              <a:rPr lang="en-US" sz="1900" b="1" dirty="0" smtClean="0"/>
              <a:t>Assignment: </a:t>
            </a:r>
          </a:p>
          <a:p>
            <a:pPr lvl="1"/>
            <a:r>
              <a:rPr lang="en-US" sz="1800" b="1" dirty="0"/>
              <a:t>IB 1.3 Vectors and Scalars Worksheet p1-2</a:t>
            </a:r>
          </a:p>
          <a:p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/>
              <a:t>Vectors have magnitude and direction</a:t>
            </a:r>
          </a:p>
          <a:p>
            <a:r>
              <a:rPr lang="en-US" sz="2000" b="1" dirty="0" smtClean="0"/>
              <a:t>They are represented graphically with an arrow. The length of the arrow represents its magnitude.</a:t>
            </a:r>
          </a:p>
          <a:p>
            <a:r>
              <a:rPr lang="en-US" sz="2000" b="1" dirty="0" smtClean="0"/>
              <a:t>In 1D direction can be indicated by sign.</a:t>
            </a:r>
          </a:p>
          <a:p>
            <a:r>
              <a:rPr lang="en-US" sz="2000" b="1" dirty="0" smtClean="0"/>
              <a:t>In 2D, there are two primary ways to indicate direction: </a:t>
            </a:r>
          </a:p>
          <a:p>
            <a:pPr lvl="1"/>
            <a:r>
              <a:rPr lang="en-US" sz="1800" b="1" dirty="0" smtClean="0"/>
              <a:t>Angle to the positive x axis (from math class)</a:t>
            </a:r>
          </a:p>
          <a:p>
            <a:pPr lvl="2"/>
            <a:r>
              <a:rPr lang="en-US" sz="1600" b="1" dirty="0" smtClean="0"/>
              <a:t>Counter clockwise is positive</a:t>
            </a:r>
          </a:p>
          <a:p>
            <a:pPr lvl="2"/>
            <a:r>
              <a:rPr lang="en-US" sz="1600" b="1" dirty="0" smtClean="0"/>
              <a:t>Expressed in degrees up to 360</a:t>
            </a:r>
            <a:r>
              <a:rPr lang="en-US" sz="1600" b="1" dirty="0" smtClean="0">
                <a:sym typeface="Euclid Symbol" panose="05050102010706020507" pitchFamily="18" charset="2"/>
              </a:rPr>
              <a:t></a:t>
            </a:r>
            <a:r>
              <a:rPr lang="en-US" sz="1600" b="1" dirty="0" smtClean="0"/>
              <a:t> (or radians) </a:t>
            </a:r>
          </a:p>
          <a:p>
            <a:pPr lvl="1"/>
            <a:r>
              <a:rPr lang="en-US" sz="1800" b="1" dirty="0" smtClean="0"/>
              <a:t>Compass points (or degrees NSEW of a direction)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8533422" y="3823855"/>
            <a:ext cx="3287276" cy="2873606"/>
            <a:chOff x="0" y="0"/>
            <a:chExt cx="2333625" cy="2171700"/>
          </a:xfrm>
        </p:grpSpPr>
        <p:grpSp>
          <p:nvGrpSpPr>
            <p:cNvPr id="23" name="Group 22"/>
            <p:cNvGrpSpPr>
              <a:grpSpLocks/>
            </p:cNvGrpSpPr>
            <p:nvPr/>
          </p:nvGrpSpPr>
          <p:grpSpPr bwMode="auto">
            <a:xfrm>
              <a:off x="38100" y="0"/>
              <a:ext cx="2219960" cy="2171700"/>
              <a:chOff x="1724" y="6120"/>
              <a:chExt cx="3496" cy="3420"/>
            </a:xfrm>
          </p:grpSpPr>
          <p:grpSp>
            <p:nvGrpSpPr>
              <p:cNvPr id="33" name="Group 32"/>
              <p:cNvGrpSpPr>
                <a:grpSpLocks/>
              </p:cNvGrpSpPr>
              <p:nvPr/>
            </p:nvGrpSpPr>
            <p:grpSpPr bwMode="auto">
              <a:xfrm>
                <a:off x="2130" y="6492"/>
                <a:ext cx="2701" cy="2701"/>
                <a:chOff x="2130" y="6492"/>
                <a:chExt cx="2701" cy="2701"/>
              </a:xfrm>
            </p:grpSpPr>
            <p:cxnSp>
              <p:nvCxnSpPr>
                <p:cNvPr id="42" name="Line 3"/>
                <p:cNvCxnSpPr>
                  <a:cxnSpLocks noChangeShapeType="1"/>
                </p:cNvCxnSpPr>
                <p:nvPr/>
              </p:nvCxnSpPr>
              <p:spPr bwMode="auto">
                <a:xfrm>
                  <a:off x="3480" y="6492"/>
                  <a:ext cx="0" cy="270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3" name="Line 4"/>
                <p:cNvCxnSpPr>
                  <a:cxnSpLocks noChangeShapeType="1"/>
                </p:cNvCxnSpPr>
                <p:nvPr/>
              </p:nvCxnSpPr>
              <p:spPr bwMode="auto">
                <a:xfrm rot="-5400000">
                  <a:off x="3480" y="6492"/>
                  <a:ext cx="0" cy="270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4" name="Line 5"/>
                <p:cNvCxnSpPr>
                  <a:cxnSpLocks noChangeShapeType="1"/>
                </p:cNvCxnSpPr>
                <p:nvPr/>
              </p:nvCxnSpPr>
              <p:spPr bwMode="auto">
                <a:xfrm rot="13500000">
                  <a:off x="3481" y="6493"/>
                  <a:ext cx="0" cy="270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5" name="Line 7"/>
                <p:cNvCxnSpPr>
                  <a:cxnSpLocks noChangeShapeType="1"/>
                </p:cNvCxnSpPr>
                <p:nvPr/>
              </p:nvCxnSpPr>
              <p:spPr bwMode="auto">
                <a:xfrm rot="18900000">
                  <a:off x="3480" y="6493"/>
                  <a:ext cx="0" cy="270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6" name="Line 8"/>
                <p:cNvCxnSpPr>
                  <a:cxnSpLocks noChangeShapeType="1"/>
                </p:cNvCxnSpPr>
                <p:nvPr/>
              </p:nvCxnSpPr>
              <p:spPr bwMode="auto">
                <a:xfrm rot="1320000">
                  <a:off x="3480" y="6492"/>
                  <a:ext cx="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7" name="Line 9"/>
                <p:cNvCxnSpPr>
                  <a:cxnSpLocks noChangeShapeType="1"/>
                </p:cNvCxnSpPr>
                <p:nvPr/>
              </p:nvCxnSpPr>
              <p:spPr bwMode="auto">
                <a:xfrm rot="-4080000">
                  <a:off x="3481" y="6493"/>
                  <a:ext cx="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8" name="Line 10"/>
                <p:cNvCxnSpPr>
                  <a:cxnSpLocks noChangeShapeType="1"/>
                </p:cNvCxnSpPr>
                <p:nvPr/>
              </p:nvCxnSpPr>
              <p:spPr bwMode="auto">
                <a:xfrm rot="20280000" flipH="1">
                  <a:off x="3480" y="6492"/>
                  <a:ext cx="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9" name="Line 11"/>
                <p:cNvCxnSpPr>
                  <a:cxnSpLocks noChangeShapeType="1"/>
                </p:cNvCxnSpPr>
                <p:nvPr/>
              </p:nvCxnSpPr>
              <p:spPr bwMode="auto">
                <a:xfrm rot="14880000" flipV="1">
                  <a:off x="3481" y="6492"/>
                  <a:ext cx="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34" name="Text Box 13"/>
              <p:cNvSpPr txBox="1">
                <a:spLocks noChangeArrowheads="1"/>
              </p:cNvSpPr>
              <p:nvPr/>
            </p:nvSpPr>
            <p:spPr bwMode="auto">
              <a:xfrm>
                <a:off x="3211" y="612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35" name="Text Box 14"/>
              <p:cNvSpPr txBox="1">
                <a:spLocks noChangeArrowheads="1"/>
              </p:cNvSpPr>
              <p:nvPr/>
            </p:nvSpPr>
            <p:spPr bwMode="auto">
              <a:xfrm>
                <a:off x="4680" y="7662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3211" y="918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1724" y="7663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</a:t>
                </a:r>
              </a:p>
            </p:txBody>
          </p:sp>
          <p:sp>
            <p:nvSpPr>
              <p:cNvPr id="38" name="Text Box 18"/>
              <p:cNvSpPr txBox="1">
                <a:spLocks noChangeArrowheads="1"/>
              </p:cNvSpPr>
              <p:nvPr/>
            </p:nvSpPr>
            <p:spPr bwMode="auto">
              <a:xfrm>
                <a:off x="4320" y="6660"/>
                <a:ext cx="7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NE</a:t>
                </a:r>
              </a:p>
            </p:txBody>
          </p:sp>
          <p:sp>
            <p:nvSpPr>
              <p:cNvPr id="39" name="Text Box 19"/>
              <p:cNvSpPr txBox="1">
                <a:spLocks noChangeArrowheads="1"/>
              </p:cNvSpPr>
              <p:nvPr/>
            </p:nvSpPr>
            <p:spPr bwMode="auto">
              <a:xfrm>
                <a:off x="2017" y="6688"/>
                <a:ext cx="7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NW</a:t>
                </a:r>
              </a:p>
            </p:txBody>
          </p:sp>
          <p:sp>
            <p:nvSpPr>
              <p:cNvPr id="40" name="Text Box 20"/>
              <p:cNvSpPr txBox="1">
                <a:spLocks noChangeArrowheads="1"/>
              </p:cNvSpPr>
              <p:nvPr/>
            </p:nvSpPr>
            <p:spPr bwMode="auto">
              <a:xfrm>
                <a:off x="2056" y="8690"/>
                <a:ext cx="7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SW</a:t>
                </a:r>
              </a:p>
            </p:txBody>
          </p:sp>
          <p:sp>
            <p:nvSpPr>
              <p:cNvPr id="41" name="Text Box 21"/>
              <p:cNvSpPr txBox="1">
                <a:spLocks noChangeArrowheads="1"/>
              </p:cNvSpPr>
              <p:nvPr/>
            </p:nvSpPr>
            <p:spPr bwMode="auto">
              <a:xfrm>
                <a:off x="4307" y="8664"/>
                <a:ext cx="72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SE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0" y="133350"/>
              <a:ext cx="2333625" cy="1962150"/>
              <a:chOff x="0" y="0"/>
              <a:chExt cx="2333625" cy="1962150"/>
            </a:xfrm>
          </p:grpSpPr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1323975" y="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NNE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1876425" y="485775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ENE</a:t>
                </a:r>
              </a:p>
            </p:txBody>
          </p:sp>
          <p:sp>
            <p:nvSpPr>
              <p:cNvPr id="27" name="Text Box 25"/>
              <p:cNvSpPr txBox="1">
                <a:spLocks noChangeArrowheads="1"/>
              </p:cNvSpPr>
              <p:nvPr/>
            </p:nvSpPr>
            <p:spPr bwMode="auto">
              <a:xfrm>
                <a:off x="1857375" y="121920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ESE</a:t>
                </a:r>
              </a:p>
            </p:txBody>
          </p:sp>
          <p:sp>
            <p:nvSpPr>
              <p:cNvPr id="28" name="Text Box 26"/>
              <p:cNvSpPr txBox="1">
                <a:spLocks noChangeArrowheads="1"/>
              </p:cNvSpPr>
              <p:nvPr/>
            </p:nvSpPr>
            <p:spPr bwMode="auto">
              <a:xfrm>
                <a:off x="1390650" y="169545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SSE</a:t>
                </a:r>
              </a:p>
            </p:txBody>
          </p:sp>
          <p:sp>
            <p:nvSpPr>
              <p:cNvPr id="29" name="Text Box 28"/>
              <p:cNvSpPr txBox="1">
                <a:spLocks noChangeArrowheads="1"/>
              </p:cNvSpPr>
              <p:nvPr/>
            </p:nvSpPr>
            <p:spPr bwMode="auto">
              <a:xfrm>
                <a:off x="28575" y="1171575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WSW</a:t>
                </a:r>
              </a:p>
            </p:txBody>
          </p:sp>
          <p:sp>
            <p:nvSpPr>
              <p:cNvPr id="30" name="Text Box 29"/>
              <p:cNvSpPr txBox="1">
                <a:spLocks noChangeArrowheads="1"/>
              </p:cNvSpPr>
              <p:nvPr/>
            </p:nvSpPr>
            <p:spPr bwMode="auto">
              <a:xfrm>
                <a:off x="0" y="53340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WNW</a:t>
                </a:r>
              </a:p>
            </p:txBody>
          </p:sp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542925" y="1733550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SSW</a:t>
                </a:r>
              </a:p>
            </p:txBody>
          </p:sp>
          <p:sp>
            <p:nvSpPr>
              <p:cNvPr id="32" name="Text Box 30"/>
              <p:cNvSpPr txBox="1">
                <a:spLocks noChangeArrowheads="1"/>
              </p:cNvSpPr>
              <p:nvPr/>
            </p:nvSpPr>
            <p:spPr bwMode="auto">
              <a:xfrm>
                <a:off x="523875" y="9525"/>
                <a:ext cx="45720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NNW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8810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Two vectors are equal </a:t>
            </a:r>
            <a:r>
              <a:rPr lang="en-US" sz="2000" b="1" dirty="0" err="1" smtClean="0"/>
              <a:t>iff</a:t>
            </a:r>
            <a:r>
              <a:rPr lang="en-US" sz="2000" b="1" dirty="0" smtClean="0"/>
              <a:t> they have both the same magnitude and direction. (</a:t>
            </a:r>
            <a:r>
              <a:rPr lang="en-US" sz="2000" b="1" dirty="0" err="1" smtClean="0"/>
              <a:t>iff</a:t>
            </a:r>
            <a:r>
              <a:rPr lang="en-US" sz="2000" b="1" dirty="0" smtClean="0"/>
              <a:t> means “if and only if”)</a:t>
            </a:r>
          </a:p>
          <a:p>
            <a:r>
              <a:rPr lang="en-US" sz="2000" b="1" dirty="0" smtClean="0"/>
              <a:t>A scalar multiple of a vector: The magnitude is multiplied, the direction remains unchanged.</a:t>
            </a:r>
          </a:p>
          <a:p>
            <a:r>
              <a:rPr lang="en-US" sz="2000" b="1" dirty="0" smtClean="0"/>
              <a:t>Opposite vectors: Equal magnitude, direction differs by 180</a:t>
            </a:r>
            <a:r>
              <a:rPr lang="en-US" sz="2000" b="1" dirty="0" smtClean="0">
                <a:sym typeface="Euclid Extra" panose="02050502000505020303" pitchFamily="18" charset="2"/>
              </a:rPr>
              <a:t></a:t>
            </a:r>
          </a:p>
          <a:p>
            <a:r>
              <a:rPr lang="en-US" sz="2000" b="1" dirty="0" smtClean="0">
                <a:sym typeface="Euclid Extra" panose="02050502000505020303" pitchFamily="18" charset="2"/>
              </a:rPr>
              <a:t>You may move a vector to a new location if you maintain its magnitude and direction.</a:t>
            </a:r>
          </a:p>
          <a:p>
            <a:r>
              <a:rPr lang="en-US" sz="2000" b="1" dirty="0" smtClean="0">
                <a:sym typeface="Euclid Extra" panose="02050502000505020303" pitchFamily="18" charset="2"/>
              </a:rPr>
              <a:t>A vector in standard position has its tail on the origin of your frame of reference.</a:t>
            </a:r>
          </a:p>
          <a:p>
            <a:endParaRPr lang="en-US" sz="2000" b="1" dirty="0" smtClean="0">
              <a:sym typeface="Euclid Extra" panose="02050502000505020303" pitchFamily="18" charset="2"/>
            </a:endParaRPr>
          </a:p>
          <a:p>
            <a:endParaRPr lang="en-US" sz="2000" b="1" dirty="0"/>
          </a:p>
        </p:txBody>
      </p:sp>
      <p:cxnSp>
        <p:nvCxnSpPr>
          <p:cNvPr id="4" name="Line 33"/>
          <p:cNvCxnSpPr>
            <a:cxnSpLocks noChangeShapeType="1"/>
          </p:cNvCxnSpPr>
          <p:nvPr/>
        </p:nvCxnSpPr>
        <p:spPr bwMode="auto">
          <a:xfrm rot="16200000" flipV="1">
            <a:off x="9826108" y="3812118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Line 32"/>
          <p:cNvCxnSpPr>
            <a:cxnSpLocks noChangeShapeType="1"/>
          </p:cNvCxnSpPr>
          <p:nvPr/>
        </p:nvCxnSpPr>
        <p:spPr bwMode="auto">
          <a:xfrm flipV="1">
            <a:off x="10293062" y="2603500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Line 34"/>
          <p:cNvCxnSpPr>
            <a:cxnSpLocks noChangeShapeType="1"/>
          </p:cNvCxnSpPr>
          <p:nvPr/>
        </p:nvCxnSpPr>
        <p:spPr bwMode="auto">
          <a:xfrm flipV="1">
            <a:off x="10421649" y="3175000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35"/>
          <p:cNvCxnSpPr>
            <a:cxnSpLocks noChangeShapeType="1"/>
          </p:cNvCxnSpPr>
          <p:nvPr/>
        </p:nvCxnSpPr>
        <p:spPr bwMode="auto">
          <a:xfrm flipV="1">
            <a:off x="10250199" y="4259262"/>
            <a:ext cx="1028700" cy="857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49212" y="-12985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349212" y="-841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Line 34"/>
          <p:cNvCxnSpPr>
            <a:cxnSpLocks noChangeShapeType="1"/>
          </p:cNvCxnSpPr>
          <p:nvPr/>
        </p:nvCxnSpPr>
        <p:spPr bwMode="auto">
          <a:xfrm flipV="1">
            <a:off x="10456285" y="4830762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6139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vectors graphically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The vector sum of two vectors is called a </a:t>
            </a:r>
            <a:r>
              <a:rPr lang="en-US" sz="2000" b="1" u="sng" dirty="0" smtClean="0"/>
              <a:t>resultant</a:t>
            </a:r>
            <a:r>
              <a:rPr lang="en-US" sz="2000" b="1" dirty="0" smtClean="0"/>
              <a:t> and is also a vector</a:t>
            </a:r>
            <a:endParaRPr lang="en-US" sz="2000" b="1" u="sng" dirty="0" smtClean="0"/>
          </a:p>
          <a:p>
            <a:r>
              <a:rPr lang="en-US" sz="2000" b="1" dirty="0" smtClean="0"/>
              <a:t>Method 1: The parallelogram method</a:t>
            </a:r>
          </a:p>
          <a:p>
            <a:r>
              <a:rPr lang="en-US" sz="2000" b="1" dirty="0" smtClean="0"/>
              <a:t>A) Place two vectors in standard position.</a:t>
            </a:r>
          </a:p>
          <a:p>
            <a:r>
              <a:rPr lang="en-US" sz="2000" b="1" dirty="0" smtClean="0"/>
              <a:t>B) Copy one of the vectors and place its tail at the tip of the second vector.</a:t>
            </a:r>
          </a:p>
          <a:p>
            <a:r>
              <a:rPr lang="en-US" sz="2000" b="1" dirty="0" smtClean="0"/>
              <a:t>C) Copy the second vector and place its tail at the tip of the first vector. This forms the last side of the parallelogram.</a:t>
            </a:r>
          </a:p>
          <a:p>
            <a:r>
              <a:rPr lang="en-US" sz="2000" b="1" dirty="0" smtClean="0"/>
              <a:t>D)  The resultant is the vector from the origin to the intersection of your two copied vectors. You can measure the resultant using a ruler and protractor.</a:t>
            </a:r>
            <a:endParaRPr lang="en-US" sz="20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9435064" y="3108960"/>
            <a:ext cx="2310938" cy="2310938"/>
            <a:chOff x="9435064" y="3108960"/>
            <a:chExt cx="2310938" cy="2310938"/>
          </a:xfrm>
        </p:grpSpPr>
        <p:cxnSp>
          <p:nvCxnSpPr>
            <p:cNvPr id="4" name="Line 33"/>
            <p:cNvCxnSpPr>
              <a:cxnSpLocks noChangeShapeType="1"/>
            </p:cNvCxnSpPr>
            <p:nvPr/>
          </p:nvCxnSpPr>
          <p:spPr bwMode="auto">
            <a:xfrm rot="16200000" flipV="1">
              <a:off x="9826108" y="3812118"/>
              <a:ext cx="685800" cy="571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Line 35"/>
            <p:cNvCxnSpPr>
              <a:cxnSpLocks noChangeShapeType="1"/>
            </p:cNvCxnSpPr>
            <p:nvPr/>
          </p:nvCxnSpPr>
          <p:spPr bwMode="auto">
            <a:xfrm flipV="1">
              <a:off x="10454758" y="3583518"/>
              <a:ext cx="1028700" cy="857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Arrow Connector 6"/>
            <p:cNvCxnSpPr/>
            <p:nvPr/>
          </p:nvCxnSpPr>
          <p:spPr>
            <a:xfrm flipV="1">
              <a:off x="10454758" y="3108960"/>
              <a:ext cx="0" cy="23109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>
              <a:off x="10590533" y="3294610"/>
              <a:ext cx="0" cy="23109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Line 35"/>
          <p:cNvCxnSpPr>
            <a:cxnSpLocks noChangeShapeType="1"/>
          </p:cNvCxnSpPr>
          <p:nvPr/>
        </p:nvCxnSpPr>
        <p:spPr bwMode="auto">
          <a:xfrm flipV="1">
            <a:off x="9916366" y="2917614"/>
            <a:ext cx="1028700" cy="857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33"/>
          <p:cNvCxnSpPr>
            <a:cxnSpLocks noChangeShapeType="1"/>
          </p:cNvCxnSpPr>
          <p:nvPr/>
        </p:nvCxnSpPr>
        <p:spPr bwMode="auto">
          <a:xfrm rot="16200000" flipV="1">
            <a:off x="10847163" y="2964816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/>
          <p:nvPr/>
        </p:nvCxnSpPr>
        <p:spPr>
          <a:xfrm flipV="1">
            <a:off x="10471383" y="2934239"/>
            <a:ext cx="449555" cy="1523154"/>
          </a:xfrm>
          <a:prstGeom prst="straightConnector1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31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vectors graphically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880427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Parallelogram method is limited to adding only two vectors.</a:t>
            </a:r>
          </a:p>
          <a:p>
            <a:r>
              <a:rPr lang="en-US" sz="2000" b="1" dirty="0" smtClean="0"/>
              <a:t>Method 2: The triangle method </a:t>
            </a:r>
          </a:p>
          <a:p>
            <a:r>
              <a:rPr lang="en-US" sz="2000" b="1" dirty="0"/>
              <a:t>A) Place </a:t>
            </a:r>
            <a:r>
              <a:rPr lang="en-US" sz="2000" b="1" dirty="0" smtClean="0"/>
              <a:t>one vector </a:t>
            </a:r>
            <a:r>
              <a:rPr lang="en-US" sz="2000" b="1" dirty="0"/>
              <a:t>in standard position.</a:t>
            </a:r>
          </a:p>
          <a:p>
            <a:r>
              <a:rPr lang="en-US" sz="2000" b="1" dirty="0"/>
              <a:t>B) </a:t>
            </a:r>
            <a:r>
              <a:rPr lang="en-US" sz="2000" b="1" dirty="0" smtClean="0"/>
              <a:t>Imagine a new “origin” at the tip of the first vector. Place the second vector to be added with its tail at the tip of the first.</a:t>
            </a:r>
          </a:p>
          <a:p>
            <a:r>
              <a:rPr lang="en-US" sz="2000" b="1" dirty="0" smtClean="0"/>
              <a:t>C) Repeat step B placing each new vector to be added “tail to tip” of the last vector. (You can add more than 2 vectors.)</a:t>
            </a:r>
          </a:p>
          <a:p>
            <a:r>
              <a:rPr lang="en-US" sz="2000" b="1" dirty="0" smtClean="0"/>
              <a:t>D) The resultant is the vector from the origin to the tip of the last vector. (with only 2 vectors you form a triangle which gives the method its name)</a:t>
            </a:r>
            <a:endParaRPr lang="en-US" sz="20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9435064" y="3108960"/>
            <a:ext cx="2310938" cy="2310938"/>
            <a:chOff x="9435064" y="3108960"/>
            <a:chExt cx="2310938" cy="2310938"/>
          </a:xfrm>
        </p:grpSpPr>
        <p:cxnSp>
          <p:nvCxnSpPr>
            <p:cNvPr id="6" name="Line 35"/>
            <p:cNvCxnSpPr>
              <a:cxnSpLocks noChangeShapeType="1"/>
            </p:cNvCxnSpPr>
            <p:nvPr/>
          </p:nvCxnSpPr>
          <p:spPr bwMode="auto">
            <a:xfrm flipV="1">
              <a:off x="10454758" y="3583518"/>
              <a:ext cx="1028700" cy="857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Arrow Connector 6"/>
            <p:cNvCxnSpPr/>
            <p:nvPr/>
          </p:nvCxnSpPr>
          <p:spPr>
            <a:xfrm flipV="1">
              <a:off x="10454758" y="3108960"/>
              <a:ext cx="0" cy="23109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>
              <a:off x="10590533" y="3294610"/>
              <a:ext cx="0" cy="23109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Line 33"/>
          <p:cNvCxnSpPr>
            <a:cxnSpLocks noChangeShapeType="1"/>
          </p:cNvCxnSpPr>
          <p:nvPr/>
        </p:nvCxnSpPr>
        <p:spPr bwMode="auto">
          <a:xfrm rot="16200000" flipV="1">
            <a:off x="10847163" y="2964816"/>
            <a:ext cx="6858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/>
          <p:cNvCxnSpPr/>
          <p:nvPr/>
        </p:nvCxnSpPr>
        <p:spPr>
          <a:xfrm flipV="1">
            <a:off x="10463738" y="2943549"/>
            <a:ext cx="449555" cy="1523154"/>
          </a:xfrm>
          <a:prstGeom prst="straightConnector1">
            <a:avLst/>
          </a:prstGeom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Line 34"/>
          <p:cNvCxnSpPr>
            <a:cxnSpLocks noChangeShapeType="1"/>
          </p:cNvCxnSpPr>
          <p:nvPr/>
        </p:nvCxnSpPr>
        <p:spPr bwMode="auto">
          <a:xfrm flipV="1">
            <a:off x="10000741" y="2938664"/>
            <a:ext cx="893427" cy="749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Line 34"/>
          <p:cNvCxnSpPr>
            <a:cxnSpLocks noChangeShapeType="1"/>
          </p:cNvCxnSpPr>
          <p:nvPr/>
        </p:nvCxnSpPr>
        <p:spPr bwMode="auto">
          <a:xfrm flipV="1">
            <a:off x="10017366" y="3688501"/>
            <a:ext cx="0" cy="14960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/>
          <p:nvPr/>
        </p:nvCxnSpPr>
        <p:spPr>
          <a:xfrm flipH="1">
            <a:off x="10017366" y="4426216"/>
            <a:ext cx="450869" cy="716339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6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adding graphically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Add A = 4.0 N at 30</a:t>
            </a:r>
            <a:r>
              <a:rPr lang="en-US" sz="2000" b="1" dirty="0" smtClean="0">
                <a:sym typeface="Euclid Extra" panose="02050502000505020303" pitchFamily="18" charset="2"/>
              </a:rPr>
              <a:t>  and   B = 8.0 N at 135 graphically using both methods.</a:t>
            </a:r>
          </a:p>
          <a:p>
            <a:r>
              <a:rPr lang="en-US" sz="2000" b="1" dirty="0" smtClean="0">
                <a:sym typeface="Euclid Extra" panose="02050502000505020303" pitchFamily="18" charset="2"/>
              </a:rPr>
              <a:t>(Sketches are fine at this point. Consider it graphical estimation.) </a:t>
            </a:r>
          </a:p>
          <a:p>
            <a:r>
              <a:rPr lang="en-US" sz="2000" b="1" dirty="0" smtClean="0">
                <a:sym typeface="Euclid Extra" panose="02050502000505020303" pitchFamily="18" charset="2"/>
              </a:rPr>
              <a:t>Estimate resultant directions to 10</a:t>
            </a:r>
            <a:r>
              <a:rPr lang="en-US" sz="2000" b="1" dirty="0" smtClean="0">
                <a:sym typeface="Euclid Symbol" panose="05050102010706020507" pitchFamily="18" charset="2"/>
              </a:rPr>
              <a:t></a:t>
            </a:r>
            <a:r>
              <a:rPr lang="en-US" sz="2000" b="1" dirty="0" smtClean="0">
                <a:sym typeface="Euclid Extra" panose="02050502000505020303" pitchFamily="18" charset="2"/>
              </a:rPr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469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069700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In physics, it is often useful to treat the two dimensions of a 2D situation independently.</a:t>
            </a:r>
          </a:p>
          <a:p>
            <a:r>
              <a:rPr lang="en-US" sz="2000" b="1" dirty="0" smtClean="0"/>
              <a:t>To that end, every vector can be split into two 1D parts</a:t>
            </a:r>
          </a:p>
          <a:p>
            <a:pPr lvl="1"/>
            <a:r>
              <a:rPr lang="en-US" sz="1800" b="1" u="sng" dirty="0" smtClean="0"/>
              <a:t>X component</a:t>
            </a:r>
          </a:p>
          <a:p>
            <a:pPr lvl="1"/>
            <a:r>
              <a:rPr lang="en-US" sz="1800" b="1" u="sng" dirty="0" smtClean="0"/>
              <a:t>Y component</a:t>
            </a:r>
          </a:p>
          <a:p>
            <a:r>
              <a:rPr lang="en-US" sz="2000" b="1" dirty="0" smtClean="0"/>
              <a:t>Just like 1D vectors, the </a:t>
            </a:r>
            <a:r>
              <a:rPr lang="en-US" sz="2000" b="1" u="sng" dirty="0" smtClean="0"/>
              <a:t>signs of components indicate their directions</a:t>
            </a:r>
            <a:r>
              <a:rPr lang="en-US" sz="2000" b="1" dirty="0" smtClean="0"/>
              <a:t>. A positive component is directed along the positive axis. A negative component is directed along the negative axis.</a:t>
            </a:r>
            <a:endParaRPr lang="en-US" sz="20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54953" y="2603500"/>
            <a:ext cx="9069700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In physics, it is often useful to treat the two dimensions of a 2D situation independently.</a:t>
            </a:r>
          </a:p>
          <a:p>
            <a:r>
              <a:rPr lang="en-US" sz="2000" b="1" dirty="0" smtClean="0"/>
              <a:t>To that end, every vector can be split into two 1D parts</a:t>
            </a:r>
          </a:p>
          <a:p>
            <a:pPr lvl="1"/>
            <a:r>
              <a:rPr lang="en-US" sz="1800" b="1" u="sng" dirty="0" smtClean="0"/>
              <a:t>X component</a:t>
            </a:r>
          </a:p>
          <a:p>
            <a:pPr lvl="1"/>
            <a:r>
              <a:rPr lang="en-US" sz="1800" b="1" u="sng" dirty="0" smtClean="0"/>
              <a:t>Y component</a:t>
            </a:r>
          </a:p>
          <a:p>
            <a:r>
              <a:rPr lang="en-US" sz="2000" b="1" dirty="0" smtClean="0"/>
              <a:t>Just like 1D vectors, the </a:t>
            </a:r>
            <a:r>
              <a:rPr lang="en-US" sz="2000" b="1" u="sng" dirty="0" smtClean="0"/>
              <a:t>signs of components indicate their directions</a:t>
            </a:r>
            <a:r>
              <a:rPr lang="en-US" sz="2000" b="1" dirty="0" smtClean="0"/>
              <a:t>. A positive component is directed along the positive axis. A negative component is directed along the negative axis.</a:t>
            </a:r>
            <a:endParaRPr lang="en-US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5237" y="2603501"/>
            <a:ext cx="1970907" cy="170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4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555396" cy="3416300"/>
          </a:xfrm>
        </p:spPr>
        <p:txBody>
          <a:bodyPr/>
          <a:lstStyle/>
          <a:p>
            <a:r>
              <a:rPr lang="en-US" b="1" dirty="0" smtClean="0"/>
              <a:t>From trigonometry, we can determine formulas for the components in terms of the magnitude A and the direction </a:t>
            </a:r>
            <a:r>
              <a:rPr lang="el-GR" b="1" dirty="0" smtClean="0"/>
              <a:t>θ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Find the components of </a:t>
            </a:r>
            <a:r>
              <a:rPr lang="en-US" b="1" dirty="0"/>
              <a:t>A = 4.0 N at 30</a:t>
            </a:r>
            <a:r>
              <a:rPr lang="en-US" b="1" dirty="0">
                <a:sym typeface="Euclid Extra" panose="02050502000505020303" pitchFamily="18" charset="2"/>
              </a:rPr>
              <a:t>  and   B = 8.0 N at 135 </a:t>
            </a:r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You can reverse the process by applying the Pythagorean Theorem and the definition of tangent.</a:t>
            </a:r>
          </a:p>
          <a:p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351" y="2603500"/>
            <a:ext cx="2705794" cy="2341101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322877"/>
              </p:ext>
            </p:extLst>
          </p:nvPr>
        </p:nvGraphicFramePr>
        <p:xfrm>
          <a:off x="3657599" y="3323619"/>
          <a:ext cx="1981201" cy="1128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4" imgW="825500" imgH="457200" progId="Equation.DSMT4">
                  <p:embed/>
                </p:oleObj>
              </mc:Choice>
              <mc:Fallback>
                <p:oleObj name="Equation" r:id="rId4" imgW="8255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599" y="3323619"/>
                        <a:ext cx="1981201" cy="11288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230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19423</TotalTime>
  <Words>905</Words>
  <Application>Microsoft Office PowerPoint</Application>
  <PresentationFormat>Widescreen</PresentationFormat>
  <Paragraphs>104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Gothic</vt:lpstr>
      <vt:lpstr>Euclid Extra</vt:lpstr>
      <vt:lpstr>Euclid Symbol</vt:lpstr>
      <vt:lpstr>Times New Roman</vt:lpstr>
      <vt:lpstr>Wingdings 3</vt:lpstr>
      <vt:lpstr>Ion Boardroom</vt:lpstr>
      <vt:lpstr>Equation</vt:lpstr>
      <vt:lpstr>Physics 1 –  Sept 19, 2019</vt:lpstr>
      <vt:lpstr>Objectives and Agenda</vt:lpstr>
      <vt:lpstr>Vector Representation</vt:lpstr>
      <vt:lpstr>Vector Algebra</vt:lpstr>
      <vt:lpstr>Adding vectors graphically</vt:lpstr>
      <vt:lpstr>Adding vectors graphically</vt:lpstr>
      <vt:lpstr>Practice adding graphically </vt:lpstr>
      <vt:lpstr>Vector Components</vt:lpstr>
      <vt:lpstr>Vector Components</vt:lpstr>
      <vt:lpstr>Vector Components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186</cp:revision>
  <dcterms:created xsi:type="dcterms:W3CDTF">2015-08-11T02:33:52Z</dcterms:created>
  <dcterms:modified xsi:type="dcterms:W3CDTF">2019-09-19T14:08:24Z</dcterms:modified>
</cp:coreProperties>
</file>